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60" r:id="rId5"/>
  </p:sldIdLst>
  <p:sldSz cx="164592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01"/>
    <a:srgbClr val="726DE2"/>
    <a:srgbClr val="7DEA49"/>
    <a:srgbClr val="624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E7ABCE-CF5A-DD4E-8689-109D8892F20F}" v="5" dt="2024-04-09T18:22:02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1"/>
    <p:restoredTop sz="89524" autoAdjust="0"/>
  </p:normalViewPr>
  <p:slideViewPr>
    <p:cSldViewPr snapToGrid="0">
      <p:cViewPr>
        <p:scale>
          <a:sx n="68" d="100"/>
          <a:sy n="68" d="100"/>
        </p:scale>
        <p:origin x="20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Figure 1: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1: Title</c:v>
                </c:pt>
              </c:strCache>
            </c:strRef>
          </c:tx>
          <c:dPt>
            <c:idx val="0"/>
            <c:bubble3D val="0"/>
            <c:spPr>
              <a:solidFill>
                <a:srgbClr val="6241C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7C-437E-8BFD-3B15B558ECAC}"/>
              </c:ext>
            </c:extLst>
          </c:dPt>
          <c:dPt>
            <c:idx val="1"/>
            <c:bubble3D val="0"/>
            <c:spPr>
              <a:solidFill>
                <a:srgbClr val="7DEA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7C-437E-8BFD-3B15B558ECAC}"/>
              </c:ext>
            </c:extLst>
          </c:dPt>
          <c:dPt>
            <c:idx val="2"/>
            <c:bubble3D val="0"/>
            <c:spPr>
              <a:solidFill>
                <a:srgbClr val="726DE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37C-8E4A-872B-25440246432C}"/>
              </c:ext>
            </c:extLst>
          </c:dPt>
          <c:dPt>
            <c:idx val="3"/>
            <c:bubble3D val="0"/>
            <c:spPr>
              <a:solidFill>
                <a:srgbClr val="FFF60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BFA-4985-80E7-5094981E9D11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C-8E4A-872B-254402464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6DC7-A7D1-584C-AFB1-A02C23A7EB24}" type="datetimeFigureOut">
              <a:rPr lang="en-US" smtClean="0"/>
              <a:t>4/9/24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E06A8-61B0-884E-8EAC-F011B1940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8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1pPr>
    <a:lvl2pPr marL="870829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2pPr>
    <a:lvl3pPr marL="1741658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3pPr>
    <a:lvl4pPr marL="2612487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4pPr>
    <a:lvl5pPr marL="3483315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5pPr>
    <a:lvl6pPr marL="4354144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6pPr>
    <a:lvl7pPr marL="5224973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7pPr>
    <a:lvl8pPr marL="6095802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8pPr>
    <a:lvl9pPr marL="6966631" algn="l" defTabSz="1741658" rtl="0" eaLnBrk="1" latinLnBrk="0" hangingPunct="1">
      <a:defRPr sz="2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FE06A8-61B0-884E-8EAC-F011B1940C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4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3591562"/>
            <a:ext cx="13990320" cy="764032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5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07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168400"/>
            <a:ext cx="3549015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168400"/>
            <a:ext cx="10441305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4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6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5471167"/>
            <a:ext cx="14196060" cy="912875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4686287"/>
            <a:ext cx="14196060" cy="48005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168405"/>
            <a:ext cx="1419606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5379722"/>
            <a:ext cx="6963012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8016240"/>
            <a:ext cx="6963012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5379722"/>
            <a:ext cx="6997304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8016240"/>
            <a:ext cx="699730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1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5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6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159765"/>
            <a:ext cx="8332470" cy="155956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7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159765"/>
            <a:ext cx="8332470" cy="155956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0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168405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86E62-1493-2941-ABF0-7505B7B9E820}" type="datetimeFigureOut">
              <a:rPr lang="en-US" smtClean="0"/>
              <a:t>4/9/24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0340325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F8431-16E0-1F47-BF2B-C1B37CE0A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2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520B51-E878-DE4A-BE2B-D0F562099E01}"/>
              </a:ext>
            </a:extLst>
          </p:cNvPr>
          <p:cNvSpPr/>
          <p:nvPr/>
        </p:nvSpPr>
        <p:spPr>
          <a:xfrm>
            <a:off x="8430767" y="10134017"/>
            <a:ext cx="7516368" cy="99738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182880" rtlCol="0" anchor="t"/>
          <a:lstStyle/>
          <a:p>
            <a:r>
              <a:rPr lang="en-US" sz="2000" dirty="0">
                <a:solidFill>
                  <a:schemeClr val="tx1"/>
                </a:solidFill>
              </a:rPr>
              <a:t>This section should include: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 brief summary of some of the attacks that your team developed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Highlight one attack and explain what security vulnerability the attack exploited and w</a:t>
            </a:r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hy the attack was (or wasn’t) successful. You should explain your work in enough detail for the reader to reproduce the attack (code snippets are allowed).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 proposed fix to the code that would prevent your attack from working. The fix should be described in enough detail for the  reader to implement themselves.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442C99-CEB2-D145-9381-B29B78C64634}"/>
              </a:ext>
            </a:extLst>
          </p:cNvPr>
          <p:cNvSpPr txBox="1"/>
          <p:nvPr/>
        </p:nvSpPr>
        <p:spPr>
          <a:xfrm>
            <a:off x="512064" y="7329690"/>
            <a:ext cx="56320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6241C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Defensive Highlight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01E0BF-F1C6-BB4A-B5DA-234416468DAA}"/>
              </a:ext>
            </a:extLst>
          </p:cNvPr>
          <p:cNvSpPr txBox="1"/>
          <p:nvPr/>
        </p:nvSpPr>
        <p:spPr>
          <a:xfrm>
            <a:off x="0" y="499872"/>
            <a:ext cx="164592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rial Black" panose="020B0604020202020204" pitchFamily="34" charset="0"/>
                <a:cs typeface="Arial Black" panose="020B0604020202020204" pitchFamily="34" charset="0"/>
              </a:rPr>
              <a:t>Team Name</a:t>
            </a:r>
          </a:p>
          <a:p>
            <a:pPr algn="ctr"/>
            <a:r>
              <a:rPr lang="en-US" sz="4000" b="1" dirty="0">
                <a:latin typeface="Arial Black" panose="020B0604020202020204" pitchFamily="34" charset="0"/>
                <a:cs typeface="Arial Black" panose="020B0604020202020204" pitchFamily="34" charset="0"/>
              </a:rPr>
              <a:t>University Name</a:t>
            </a:r>
          </a:p>
          <a:p>
            <a:pPr algn="ctr"/>
            <a:r>
              <a:rPr lang="en-US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Team Member1, Team Member2, Team Member3</a:t>
            </a:r>
          </a:p>
          <a:p>
            <a:pPr algn="ctr"/>
            <a:r>
              <a:rPr lang="en-US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Advised by: Dr. Professor, PhD</a:t>
            </a:r>
          </a:p>
          <a:p>
            <a:pPr algn="ctr"/>
            <a:r>
              <a:rPr lang="en-US" sz="2000" b="1" dirty="0">
                <a:latin typeface="Arial Black" panose="020B0604020202020204" pitchFamily="34" charset="0"/>
                <a:cs typeface="Arial Black" panose="020B0604020202020204" pitchFamily="34" charset="0"/>
              </a:rPr>
              <a:t>April 22,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8EF4F3-9522-744F-9C8D-CB6172726037}"/>
              </a:ext>
            </a:extLst>
          </p:cNvPr>
          <p:cNvSpPr/>
          <p:nvPr/>
        </p:nvSpPr>
        <p:spPr>
          <a:xfrm>
            <a:off x="1026558" y="3225418"/>
            <a:ext cx="14356080" cy="95518"/>
          </a:xfrm>
          <a:prstGeom prst="rect">
            <a:avLst/>
          </a:prstGeom>
          <a:solidFill>
            <a:srgbClr val="6241C5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FFFF00"/>
              </a:highlight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C10D90A7-3BA0-4D4F-B678-50AF63656B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5633180"/>
              </p:ext>
            </p:extLst>
          </p:nvPr>
        </p:nvGraphicFramePr>
        <p:xfrm>
          <a:off x="8204598" y="3446258"/>
          <a:ext cx="7351776" cy="5388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4C599FB3-54AA-F44E-8A27-21B5E33AF0D1}"/>
              </a:ext>
            </a:extLst>
          </p:cNvPr>
          <p:cNvSpPr/>
          <p:nvPr/>
        </p:nvSpPr>
        <p:spPr>
          <a:xfrm>
            <a:off x="512065" y="8037576"/>
            <a:ext cx="7516368" cy="120702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182880" rtlCol="0" anchor="t"/>
          <a:lstStyle/>
          <a:p>
            <a:r>
              <a:rPr lang="en-US" sz="2000" dirty="0">
                <a:solidFill>
                  <a:schemeClr val="tx1"/>
                </a:solidFill>
              </a:rPr>
              <a:t>This section should include: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 brief summary of the security measures you decided to include (or tried to include) in your design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Highlight one defensive feature, explaining why you decided to include it and what it is (or was) supposed to accomplish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Why it worked (or didn’t)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How you could build upon this feature in the future to create an even more secure design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7E4C31-2186-8940-8B98-07A6D663910E}"/>
              </a:ext>
            </a:extLst>
          </p:cNvPr>
          <p:cNvSpPr txBox="1"/>
          <p:nvPr/>
        </p:nvSpPr>
        <p:spPr>
          <a:xfrm>
            <a:off x="8430769" y="9119241"/>
            <a:ext cx="5532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6241C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Offensive Highlight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2ACA40-8293-4F45-931F-6EB18A7C3F60}"/>
              </a:ext>
            </a:extLst>
          </p:cNvPr>
          <p:cNvSpPr txBox="1"/>
          <p:nvPr/>
        </p:nvSpPr>
        <p:spPr>
          <a:xfrm>
            <a:off x="512064" y="3486626"/>
            <a:ext cx="48996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6241C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Design Overview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337A52-219E-7441-B048-CDCB87FF4DD6}"/>
              </a:ext>
            </a:extLst>
          </p:cNvPr>
          <p:cNvSpPr/>
          <p:nvPr/>
        </p:nvSpPr>
        <p:spPr>
          <a:xfrm>
            <a:off x="512065" y="4409396"/>
            <a:ext cx="7516368" cy="28128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Ins="182880" rtlCol="0" anchor="t"/>
          <a:lstStyle/>
          <a:p>
            <a:r>
              <a:rPr lang="en-US" sz="2000" dirty="0">
                <a:solidFill>
                  <a:schemeClr val="tx1"/>
                </a:solidFill>
              </a:rPr>
              <a:t>This section could include the following: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A brief protocol description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Software/hardware security features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baseline="-250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C5ECED-E820-46D8-A713-EC38255C44AF}"/>
              </a:ext>
            </a:extLst>
          </p:cNvPr>
          <p:cNvSpPr txBox="1"/>
          <p:nvPr/>
        </p:nvSpPr>
        <p:spPr>
          <a:xfrm>
            <a:off x="512063" y="20107870"/>
            <a:ext cx="2090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6241C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References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5FCFBB-AB0F-463E-9B71-706DFED6DB75}"/>
              </a:ext>
            </a:extLst>
          </p:cNvPr>
          <p:cNvSpPr txBox="1"/>
          <p:nvPr/>
        </p:nvSpPr>
        <p:spPr>
          <a:xfrm>
            <a:off x="457200" y="20565070"/>
            <a:ext cx="1554479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numCol="3" rtlCol="0">
            <a:spAutoFit/>
          </a:bodyPr>
          <a:lstStyle/>
          <a:p>
            <a:pPr marL="342900" indent="-342900">
              <a:buAutoNum type="arabicPeriod"/>
            </a:pPr>
            <a:r>
              <a:rPr lang="en-US"/>
              <a:t>Example reference</a:t>
            </a:r>
          </a:p>
          <a:p>
            <a:pPr marL="342900" indent="-342900">
              <a:buAutoNum type="arabicPeriod"/>
            </a:pPr>
            <a:r>
              <a:rPr lang="en-US"/>
              <a:t>Example reference</a:t>
            </a:r>
          </a:p>
          <a:p>
            <a:pPr marL="342900" indent="-342900">
              <a:buAutoNum type="arabicPeriod"/>
            </a:pPr>
            <a:r>
              <a:rPr lang="en-US"/>
              <a:t>Example reference</a:t>
            </a:r>
          </a:p>
          <a:p>
            <a:pPr marL="342900" indent="-342900">
              <a:buAutoNum type="arabicPeriod"/>
            </a:pPr>
            <a:r>
              <a:rPr lang="en-US"/>
              <a:t>Example Reference</a:t>
            </a:r>
          </a:p>
          <a:p>
            <a:pPr marL="342900" indent="-342900">
              <a:buAutoNum type="arabicPeriod"/>
            </a:pPr>
            <a:r>
              <a:rPr lang="en-US"/>
              <a:t>Example Reference</a:t>
            </a:r>
          </a:p>
          <a:p>
            <a:pPr marL="342900" indent="-342900">
              <a:buAutoNum type="arabicPeriod"/>
            </a:pPr>
            <a:r>
              <a:rPr lang="en-US"/>
              <a:t>Example Reference</a:t>
            </a:r>
          </a:p>
          <a:p>
            <a:pPr marL="342900" indent="-342900">
              <a:buAutoNum type="arabicPeriod"/>
            </a:pPr>
            <a:r>
              <a:rPr lang="en-US"/>
              <a:t>Example Reference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4AAA9F-8892-DD41-8D52-44FF33B39E0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2337737" y="760252"/>
            <a:ext cx="3609398" cy="137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61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E2641"/>
      </a:dk2>
      <a:lt2>
        <a:srgbClr val="E5EEEF"/>
      </a:lt2>
      <a:accent1>
        <a:srgbClr val="005B93"/>
      </a:accent1>
      <a:accent2>
        <a:srgbClr val="87DEFF"/>
      </a:accent2>
      <a:accent3>
        <a:srgbClr val="7E8283"/>
      </a:accent3>
      <a:accent4>
        <a:srgbClr val="FFF601"/>
      </a:accent4>
      <a:accent5>
        <a:srgbClr val="0D2F4F"/>
      </a:accent5>
      <a:accent6>
        <a:srgbClr val="D3D3D3"/>
      </a:accent6>
      <a:hlink>
        <a:srgbClr val="0068DA"/>
      </a:hlink>
      <a:folHlink>
        <a:srgbClr val="FF2D5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EA518B1AF5D8438D0B58C0CA63D2C4" ma:contentTypeVersion="16" ma:contentTypeDescription="Create a new document." ma:contentTypeScope="" ma:versionID="8716a95de34efb6fc24270e04d5f5428">
  <xsd:schema xmlns:xsd="http://www.w3.org/2001/XMLSchema" xmlns:xs="http://www.w3.org/2001/XMLSchema" xmlns:p="http://schemas.microsoft.com/office/2006/metadata/properties" xmlns:ns2="ad2c82c2-9c3b-49d0-9c75-900ba54972d9" xmlns:ns3="715c9600-0e69-4eaf-a942-71eeca3aad92" xmlns:ns4="b5a44311-ed64-4a72-909f-c9dc6973bde2" targetNamespace="http://schemas.microsoft.com/office/2006/metadata/properties" ma:root="true" ma:fieldsID="698c9c327f117802d305c8914ca67719" ns2:_="" ns3:_="" ns4:_="">
    <xsd:import namespace="ad2c82c2-9c3b-49d0-9c75-900ba54972d9"/>
    <xsd:import namespace="715c9600-0e69-4eaf-a942-71eeca3aad92"/>
    <xsd:import namespace="b5a44311-ed64-4a72-909f-c9dc6973b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2c82c2-9c3b-49d0-9c75-900ba54972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ea1a638-fe8f-4e55-a8a3-ec1a1fdf41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5c9600-0e69-4eaf-a942-71eeca3aad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44311-ed64-4a72-909f-c9dc6973bde2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6dd9847-16c5-42fa-90c4-ec1acfc9d1f9}" ma:internalName="TaxCatchAll" ma:showField="CatchAllData" ma:web="715c9600-0e69-4eaf-a942-71eeca3aad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a44311-ed64-4a72-909f-c9dc6973bde2" xsi:nil="true"/>
    <lcf76f155ced4ddcb4097134ff3c332f xmlns="ad2c82c2-9c3b-49d0-9c75-900ba54972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9B2B4FA-2C0E-40C4-A380-10DDB41E24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2c82c2-9c3b-49d0-9c75-900ba54972d9"/>
    <ds:schemaRef ds:uri="715c9600-0e69-4eaf-a942-71eeca3aad92"/>
    <ds:schemaRef ds:uri="b5a44311-ed64-4a72-909f-c9dc6973bd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58E50D-9448-49E4-B33A-F83592D61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667EF3-CDF4-4393-A1CF-B99E1EC704C4}">
  <ds:schemaRefs>
    <ds:schemaRef ds:uri="http://schemas.microsoft.com/office/2006/metadata/properties"/>
    <ds:schemaRef ds:uri="http://purl.org/dc/dcmitype/"/>
    <ds:schemaRef ds:uri="http://purl.org/dc/elements/1.1/"/>
    <ds:schemaRef ds:uri="b5a44311-ed64-4a72-909f-c9dc6973bde2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15c9600-0e69-4eaf-a942-71eeca3aad92"/>
    <ds:schemaRef ds:uri="ad2c82c2-9c3b-49d0-9c75-900ba54972d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227</Words>
  <Application>Microsoft Macintosh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Janis</dc:creator>
  <cp:lastModifiedBy>Ben Janis</cp:lastModifiedBy>
  <cp:revision>4</cp:revision>
  <dcterms:created xsi:type="dcterms:W3CDTF">2022-03-29T18:25:58Z</dcterms:created>
  <dcterms:modified xsi:type="dcterms:W3CDTF">2024-04-09T18:25:27Z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0x01010079EA518B1AF5D8438D0B58C0CA63D2C4</vt:lpwstr>
  </property>
  <property fmtid="{D5CDD505-2E9C-101B-9397-08002B2CF9AE}" pid="3" name="MediaServiceImageTags">
    <vt:lpwstr/>
  </property>
</Properties>
</file>